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52" r:id="rId1"/>
  </p:sldMasterIdLst>
  <p:notesMasterIdLst>
    <p:notesMasterId r:id="rId2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6" r:id="rId10"/>
    <p:sldId id="264" r:id="rId11"/>
    <p:sldId id="265" r:id="rId12"/>
    <p:sldId id="284" r:id="rId13"/>
    <p:sldId id="267" r:id="rId14"/>
    <p:sldId id="276" r:id="rId15"/>
    <p:sldId id="269" r:id="rId16"/>
    <p:sldId id="271" r:id="rId17"/>
    <p:sldId id="270" r:id="rId18"/>
    <p:sldId id="272" r:id="rId19"/>
    <p:sldId id="273" r:id="rId20"/>
    <p:sldId id="274" r:id="rId21"/>
    <p:sldId id="268" r:id="rId22"/>
    <p:sldId id="277" r:id="rId23"/>
    <p:sldId id="278" r:id="rId24"/>
    <p:sldId id="279" r:id="rId25"/>
    <p:sldId id="280" r:id="rId26"/>
    <p:sldId id="281" r:id="rId27"/>
    <p:sldId id="282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B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745"/>
    <p:restoredTop sz="75704"/>
  </p:normalViewPr>
  <p:slideViewPr>
    <p:cSldViewPr snapToGrid="0" snapToObjects="1">
      <p:cViewPr varScale="1">
        <p:scale>
          <a:sx n="72" d="100"/>
          <a:sy n="72" d="100"/>
        </p:scale>
        <p:origin x="101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05A22D-5B8A-8D4D-B6C0-53EDF028B65F}" type="datetimeFigureOut">
              <a:rPr lang="en-US" smtClean="0"/>
              <a:t>8/5/17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FB42CD-21ED-AE4C-9D26-E6E4553589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6447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There</a:t>
            </a:r>
            <a:r>
              <a:rPr lang="en-US" baseline="0" dirty="0" smtClean="0"/>
              <a:t> is currently around 764 billion of credit card debt as of 2017 Q2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FB42CD-21ED-AE4C-9D26-E6E45535893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8372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But most importantly,</a:t>
            </a:r>
            <a:r>
              <a:rPr lang="en-US" baseline="0" dirty="0" smtClean="0"/>
              <a:t> we also want to take a look at your payment status history. You can see here that being late is correlated with more defaults. </a:t>
            </a:r>
          </a:p>
          <a:p>
            <a:r>
              <a:rPr lang="en-US" baseline="0" dirty="0" smtClean="0"/>
              <a:t>The more late you are the more interest you accrued, the even less likely you’ll be able to pay.</a:t>
            </a:r>
          </a:p>
          <a:p>
            <a:r>
              <a:rPr lang="en-US" baseline="0" dirty="0" smtClean="0"/>
              <a:t>And if you take a look this number really starts to jump up at around 2month as percentage of default increase from around 34% to over 50%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FB42CD-21ED-AE4C-9D26-E6E45535893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4438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And</a:t>
            </a:r>
            <a:r>
              <a:rPr lang="en-US" baseline="0" dirty="0" smtClean="0"/>
              <a:t> testing with multiple classifiers.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FB42CD-21ED-AE4C-9D26-E6E45535893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526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can see that the accuracy score has much increased, and</a:t>
            </a:r>
            <a:r>
              <a:rPr lang="en-US" baseline="0" dirty="0" smtClean="0"/>
              <a:t> we are able to catch 30 something percent of defaulters.</a:t>
            </a:r>
          </a:p>
          <a:p>
            <a:endParaRPr lang="en-US" dirty="0" smtClean="0"/>
          </a:p>
          <a:p>
            <a:r>
              <a:rPr lang="en-US" dirty="0" smtClean="0"/>
              <a:t>(switch) And we can see that Bootstrapping</a:t>
            </a:r>
            <a:r>
              <a:rPr lang="en-US" baseline="0" dirty="0" smtClean="0"/>
              <a:t> the decision tree yielded the best model in terms of recall. The model is catching around 66% of all defaulters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FB42CD-21ED-AE4C-9D26-E6E45535893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5341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can see that the accuracy score has much increased, and</a:t>
            </a:r>
            <a:r>
              <a:rPr lang="en-US" baseline="0" dirty="0" smtClean="0"/>
              <a:t> we are able to catch 30 something percent of defaulters.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(switch) And we can see that Bootstrapping</a:t>
            </a:r>
            <a:r>
              <a:rPr lang="en-US" baseline="0" dirty="0" smtClean="0"/>
              <a:t> the decision tree yielded the best model in terms of recall. In other words, the model is catching around 66% of all defaulters</a:t>
            </a:r>
          </a:p>
          <a:p>
            <a:endParaRPr lang="en-US" baseline="0" dirty="0" smtClean="0"/>
          </a:p>
          <a:p>
            <a:r>
              <a:rPr lang="en-US" baseline="0" dirty="0" smtClean="0"/>
              <a:t>But, I think we can do much better than this, so we are going to do more feature engineering because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FB42CD-21ED-AE4C-9D26-E6E45535893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7666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</a:t>
            </a:r>
            <a:r>
              <a:rPr lang="en-US" baseline="0" dirty="0" smtClean="0"/>
              <a:t> what does that mean? Although being late is a good indicator, what we would I think be more important is to see whether a person was able, through time, pay off what they spent money on (aka. his bill). Because people default because they have a bill they cant pay off.</a:t>
            </a:r>
          </a:p>
          <a:p>
            <a:r>
              <a:rPr lang="en-US" baseline="0" dirty="0" smtClean="0"/>
              <a:t>So how can we get such measure?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FB42CD-21ED-AE4C-9D26-E6E45535893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121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</a:t>
            </a:r>
            <a:r>
              <a:rPr lang="en-US" baseline="0" dirty="0" smtClean="0"/>
              <a:t> what does that mean? Although being late is a good indicator, what we would I think be more important is to see whether a person was able, through time, pay off what he spent money on (aka. his bill). Because people default because they have a bill they cant pay off.</a:t>
            </a:r>
          </a:p>
          <a:p>
            <a:r>
              <a:rPr lang="en-US" baseline="0" dirty="0" smtClean="0"/>
              <a:t>So how can we get such measure?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FB42CD-21ED-AE4C-9D26-E6E45535893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9006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FB42CD-21ED-AE4C-9D26-E6E45535893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7752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FB42CD-21ED-AE4C-9D26-E6E45535893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5551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FB42CD-21ED-AE4C-9D26-E6E45535893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8328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 what this is indicating is whether a person has a</a:t>
            </a:r>
            <a:r>
              <a:rPr lang="en-US" baseline="0" dirty="0" smtClean="0"/>
              <a:t> history of accumulating relatively larger bills they’ve not paid off</a:t>
            </a:r>
          </a:p>
          <a:p>
            <a:r>
              <a:rPr lang="en-US" baseline="0" dirty="0" smtClean="0"/>
              <a:t>and have a late payment history in August and September.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So the 0.7 is an arbitrary threshold I picked just to define relatively larger bills, any number can do, but 0.7 worked well for me.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And it my training set itself, more than half of those who defaulted possessed this trait. This is to say that although not everyone who</a:t>
            </a:r>
          </a:p>
          <a:p>
            <a:r>
              <a:rPr lang="en-US" baseline="0" dirty="0" smtClean="0"/>
              <a:t>possess such trait is going to default, but defaulters are likely to have such characteristic.</a:t>
            </a:r>
          </a:p>
          <a:p>
            <a:endParaRPr lang="en-US" baseline="0" dirty="0" smtClean="0"/>
          </a:p>
          <a:p>
            <a:r>
              <a:rPr lang="en-US" baseline="0" dirty="0" smtClean="0"/>
              <a:t>So lets look at our second attempt in modeling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FB42CD-21ED-AE4C-9D26-E6E45535893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431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There</a:t>
            </a:r>
            <a:r>
              <a:rPr lang="en-US" baseline="0" dirty="0" smtClean="0"/>
              <a:t> is currently around 764 billion of credit card debt as of 2017 Q2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Though credit card default rate aren’t super high relative to the past it has been increasing for the past 4 years. And its currently at around 2.4%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FB42CD-21ED-AE4C-9D26-E6E45535893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82293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Comparing the old model on the</a:t>
            </a:r>
            <a:r>
              <a:rPr lang="en-US" baseline="0" dirty="0" smtClean="0"/>
              <a:t> top with our new model on the bottom, </a:t>
            </a:r>
          </a:p>
          <a:p>
            <a:r>
              <a:rPr lang="en-US" baseline="0" dirty="0" smtClean="0"/>
              <a:t>we can see that although our precision has gone down in most cases, our we are catching proportionately </a:t>
            </a:r>
          </a:p>
          <a:p>
            <a:r>
              <a:rPr lang="en-US" baseline="0" dirty="0" smtClean="0"/>
              <a:t>Much more defaults as seen by the recall</a:t>
            </a:r>
          </a:p>
          <a:p>
            <a:endParaRPr lang="en-US" baseline="0" dirty="0" smtClean="0"/>
          </a:p>
          <a:p>
            <a:r>
              <a:rPr lang="en-US" baseline="0" dirty="0" smtClean="0"/>
              <a:t>While the bootstrapped tree classifier seems to be catching the most defaults, the support vector machine and naïve </a:t>
            </a:r>
            <a:r>
              <a:rPr lang="en-US" baseline="0" dirty="0" err="1" smtClean="0"/>
              <a:t>bayes</a:t>
            </a:r>
            <a:endParaRPr lang="en-US" baseline="0" dirty="0" smtClean="0"/>
          </a:p>
          <a:p>
            <a:r>
              <a:rPr lang="en-US" baseline="0" dirty="0" smtClean="0"/>
              <a:t>have the most balanced recall to precision ratio</a:t>
            </a:r>
          </a:p>
          <a:p>
            <a:endParaRPr lang="en-US" baseline="0" dirty="0" smtClean="0"/>
          </a:p>
          <a:p>
            <a:r>
              <a:rPr lang="en-US" baseline="0" dirty="0" smtClean="0"/>
              <a:t>So depending on your strategy, the bootstrapped tree is a much more aggressive in trying to prevent defaults, at the cost of </a:t>
            </a:r>
          </a:p>
          <a:p>
            <a:r>
              <a:rPr lang="en-US" baseline="0" dirty="0" smtClean="0"/>
              <a:t>extending loans to people you could potentially make interest out off, while they naïve </a:t>
            </a:r>
            <a:r>
              <a:rPr lang="en-US" baseline="0" dirty="0" err="1" smtClean="0"/>
              <a:t>bayes</a:t>
            </a:r>
            <a:r>
              <a:rPr lang="en-US" baseline="0" dirty="0" smtClean="0"/>
              <a:t> and SVM is much more moderate. And you can </a:t>
            </a:r>
            <a:r>
              <a:rPr lang="en-US" baseline="0" dirty="0" err="1" smtClean="0"/>
              <a:t>actuallyvisualize</a:t>
            </a:r>
            <a:r>
              <a:rPr lang="en-US" baseline="0" dirty="0" smtClean="0"/>
              <a:t> this tradeoff </a:t>
            </a:r>
            <a:r>
              <a:rPr lang="is-IS" baseline="0" dirty="0" smtClean="0"/>
              <a:t>….in the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FB42CD-21ED-AE4C-9D26-E6E45535893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437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FB42CD-21ED-AE4C-9D26-E6E45535893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57622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Tak</a:t>
            </a:r>
            <a:r>
              <a:rPr lang="en-US" baseline="0" dirty="0" smtClean="0"/>
              <a:t>e a look at both, because its not really the lateness itself that make people default, its because they have bills they are incapable of paying off.</a:t>
            </a:r>
          </a:p>
          <a:p>
            <a:r>
              <a:rPr lang="en-US" baseline="0" dirty="0" smtClean="0"/>
              <a:t>So complementing that with how late a payment is we get a more holistic picture of each individual’s situation.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FB42CD-21ED-AE4C-9D26-E6E45535893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2091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There</a:t>
            </a:r>
            <a:r>
              <a:rPr lang="en-US" baseline="0" dirty="0" smtClean="0"/>
              <a:t> is currently around 764 billion of credit card debt as of 2017 Q2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Though credit card default rate aren’t super high relative to the past it has been increasing for the past 4 years. And its currently at around 2.4%</a:t>
            </a:r>
          </a:p>
          <a:p>
            <a:endParaRPr lang="en-US" baseline="0" dirty="0" smtClean="0"/>
          </a:p>
          <a:p>
            <a:r>
              <a:rPr lang="en-US" baseline="0" dirty="0" smtClean="0"/>
              <a:t>which makes that number around $18.3 billion defaulted.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FB42CD-21ED-AE4C-9D26-E6E45535893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130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FB42CD-21ED-AE4C-9D26-E6E45535893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2673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 I was able to acquire some data from the UCI Machine learning</a:t>
            </a:r>
            <a:r>
              <a:rPr lang="en-US" baseline="0" dirty="0" smtClean="0"/>
              <a:t> data repository. </a:t>
            </a:r>
          </a:p>
          <a:p>
            <a:r>
              <a:rPr lang="en-US" baseline="0" dirty="0" smtClean="0"/>
              <a:t>Its basically the a person’s basic account info, payment status and history for the duration of 6 months</a:t>
            </a:r>
          </a:p>
          <a:p>
            <a:r>
              <a:rPr lang="en-US" baseline="0" dirty="0" smtClean="0"/>
              <a:t>Whether they defaulted in the following month October 2005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FB42CD-21ED-AE4C-9D26-E6E45535893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3835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 I was able to acquire some data from the UCI Machine learning</a:t>
            </a:r>
            <a:r>
              <a:rPr lang="en-US" baseline="0" dirty="0" smtClean="0"/>
              <a:t> data repository. </a:t>
            </a:r>
          </a:p>
          <a:p>
            <a:r>
              <a:rPr lang="en-US" baseline="0" dirty="0" smtClean="0"/>
              <a:t>Its basically the a person’s basic account info, payment status and history for the duration of 6 months</a:t>
            </a:r>
          </a:p>
          <a:p>
            <a:r>
              <a:rPr lang="en-US" baseline="0" dirty="0" smtClean="0"/>
              <a:t>Whether they defaulted in the following month October 2005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So in other words,</a:t>
            </a:r>
            <a:r>
              <a:rPr lang="en-US" baseline="0" dirty="0" smtClean="0"/>
              <a:t> our baseline accuracy score, when we predict everyone to default, is 22.12%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FB42CD-21ED-AE4C-9D26-E6E45535893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5871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 before going</a:t>
            </a:r>
            <a:r>
              <a:rPr lang="en-US" baseline="0" dirty="0" smtClean="0"/>
              <a:t> into the model, lets take a quick look at some of the features I included in the first model.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FB42CD-21ED-AE4C-9D26-E6E45535893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1184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First, in</a:t>
            </a:r>
            <a:r>
              <a:rPr lang="en-US" baseline="0" dirty="0" smtClean="0"/>
              <a:t> general we believe that people who have have higher degrees tend to make more money and in turn their likelihood</a:t>
            </a:r>
          </a:p>
          <a:p>
            <a:r>
              <a:rPr lang="en-US" baseline="0" dirty="0" smtClean="0"/>
              <a:t> of defaulting are less that people with high school degree.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FB42CD-21ED-AE4C-9D26-E6E45535893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2919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And people who</a:t>
            </a:r>
            <a:r>
              <a:rPr lang="en-US" baseline="0" dirty="0" smtClean="0"/>
              <a:t> have higher credit limit balance are associated with less default and this make sense because if you have a high credit limit,</a:t>
            </a:r>
          </a:p>
          <a:p>
            <a:r>
              <a:rPr lang="en-US" baseline="0" dirty="0" smtClean="0"/>
              <a:t> it means that you have a good credit history and are less likely to default. If you look carefully, the occurrence of default for those with </a:t>
            </a:r>
            <a:r>
              <a:rPr lang="en-US" baseline="0" dirty="0" err="1" smtClean="0"/>
              <a:t>cb</a:t>
            </a:r>
            <a:r>
              <a:rPr lang="en-US" baseline="0" dirty="0" smtClean="0"/>
              <a:t> 1 </a:t>
            </a:r>
            <a:r>
              <a:rPr lang="en-US" baseline="0" dirty="0" err="1" smtClean="0"/>
              <a:t>std</a:t>
            </a:r>
            <a:r>
              <a:rPr lang="en-US" baseline="0" dirty="0" smtClean="0"/>
              <a:t> above mean are </a:t>
            </a:r>
          </a:p>
          <a:p>
            <a:r>
              <a:rPr lang="en-US" baseline="0" dirty="0" smtClean="0"/>
              <a:t>Associated with less defaults. So this might be an interesting variable to put in our model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FB42CD-21ED-AE4C-9D26-E6E45535893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0959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8169C-EBB3-4440-A30A-64793949DC48}" type="datetimeFigureOut">
              <a:rPr lang="en-US" smtClean="0"/>
              <a:t>8/5/17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F062B0-F36A-C043-94D2-C4A21DB89EF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8169C-EBB3-4440-A30A-64793949DC48}" type="datetimeFigureOut">
              <a:rPr lang="en-US" smtClean="0"/>
              <a:t>8/5/17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F062B0-F36A-C043-94D2-C4A21DB89EF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8169C-EBB3-4440-A30A-64793949DC48}" type="datetimeFigureOut">
              <a:rPr lang="en-US" smtClean="0"/>
              <a:t>8/5/17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F062B0-F36A-C043-94D2-C4A21DB89EF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8169C-EBB3-4440-A30A-64793949DC48}" type="datetimeFigureOut">
              <a:rPr lang="en-US" smtClean="0"/>
              <a:t>8/5/17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F062B0-F36A-C043-94D2-C4A21DB89EF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8169C-EBB3-4440-A30A-64793949DC48}" type="datetimeFigureOut">
              <a:rPr lang="en-US" smtClean="0"/>
              <a:t>8/5/17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F062B0-F36A-C043-94D2-C4A21DB89EF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8169C-EBB3-4440-A30A-64793949DC48}" type="datetimeFigureOut">
              <a:rPr lang="en-US" smtClean="0"/>
              <a:t>8/5/17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F062B0-F36A-C043-94D2-C4A21DB89EF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8169C-EBB3-4440-A30A-64793949DC48}" type="datetimeFigureOut">
              <a:rPr lang="en-US" smtClean="0"/>
              <a:t>8/5/17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F062B0-F36A-C043-94D2-C4A21DB89EF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8169C-EBB3-4440-A30A-64793949DC48}" type="datetimeFigureOut">
              <a:rPr lang="en-US" smtClean="0"/>
              <a:t>8/5/17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F062B0-F36A-C043-94D2-C4A21DB89EF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8169C-EBB3-4440-A30A-64793949DC48}" type="datetimeFigureOut">
              <a:rPr lang="en-US" smtClean="0"/>
              <a:t>8/5/17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F062B0-F36A-C043-94D2-C4A21DB89EF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8169C-EBB3-4440-A30A-64793949DC48}" type="datetimeFigureOut">
              <a:rPr lang="en-US" smtClean="0"/>
              <a:t>8/5/17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F062B0-F36A-C043-94D2-C4A21DB89EF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8169C-EBB3-4440-A30A-64793949DC48}" type="datetimeFigureOut">
              <a:rPr lang="en-US" smtClean="0"/>
              <a:t>8/5/17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F062B0-F36A-C043-94D2-C4A21DB89EF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D8169C-EBB3-4440-A30A-64793949DC48}" type="datetimeFigureOut">
              <a:rPr lang="en-US" smtClean="0"/>
              <a:t>8/5/17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F062B0-F36A-C043-94D2-C4A21DB89E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7097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6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Predicting Credit Card Loan </a:t>
            </a:r>
            <a:r>
              <a:rPr lang="en-US" dirty="0"/>
              <a:t>D</a:t>
            </a:r>
            <a:r>
              <a:rPr lang="en-US" dirty="0" smtClean="0"/>
              <a:t>efaults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Will Tseng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2649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Features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985411"/>
            <a:ext cx="10515600" cy="4031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163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Features</a:t>
            </a:r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41354" y="1825625"/>
            <a:ext cx="790929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458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Features : </a:t>
            </a:r>
            <a:r>
              <a:rPr lang="en-US" dirty="0" err="1" smtClean="0"/>
              <a:t>is_graduate</a:t>
            </a:r>
            <a:r>
              <a:rPr lang="en-US" dirty="0" smtClean="0"/>
              <a:t>									          </a:t>
            </a:r>
            <a:r>
              <a:rPr lang="en-US" dirty="0" err="1" smtClean="0"/>
              <a:t>limit_bal</a:t>
            </a:r>
            <a:r>
              <a:rPr lang="en-US" dirty="0"/>
              <a:t>	</a:t>
            </a:r>
            <a:r>
              <a:rPr lang="en-US" dirty="0" smtClean="0"/>
              <a:t>								          </a:t>
            </a:r>
            <a:r>
              <a:rPr lang="en-US" dirty="0" err="1" smtClean="0"/>
              <a:t>num_late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target: </a:t>
            </a:r>
            <a:r>
              <a:rPr lang="en-US" dirty="0" err="1" smtClean="0"/>
              <a:t>is_default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878240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923544"/>
          </a:xfrm>
        </p:spPr>
        <p:txBody>
          <a:bodyPr/>
          <a:lstStyle/>
          <a:p>
            <a:pPr algn="ctr"/>
            <a:r>
              <a:rPr lang="en-US" dirty="0" smtClean="0"/>
              <a:t>First round </a:t>
            </a:r>
            <a:r>
              <a:rPr lang="en-US" dirty="0"/>
              <a:t>m</a:t>
            </a:r>
            <a:r>
              <a:rPr lang="en-US" dirty="0" smtClean="0"/>
              <a:t>odel performances</a:t>
            </a:r>
            <a:endParaRPr lang="en-US" dirty="0"/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9347409"/>
              </p:ext>
            </p:extLst>
          </p:nvPr>
        </p:nvGraphicFramePr>
        <p:xfrm>
          <a:off x="838200" y="1825625"/>
          <a:ext cx="10515600" cy="22250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628900"/>
                <a:gridCol w="2628900"/>
                <a:gridCol w="2628900"/>
                <a:gridCol w="26289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Classifier</a:t>
                      </a:r>
                      <a:endParaRPr lang="en-US" dirty="0"/>
                    </a:p>
                  </a:txBody>
                  <a:tcPr marL="100149" marR="100149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Accuracy</a:t>
                      </a:r>
                      <a:endParaRPr lang="en-US" dirty="0"/>
                    </a:p>
                  </a:txBody>
                  <a:tcPr marL="100149" marR="100149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Precision</a:t>
                      </a:r>
                      <a:endParaRPr lang="en-US" dirty="0"/>
                    </a:p>
                  </a:txBody>
                  <a:tcPr marL="100149" marR="100149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Recall</a:t>
                      </a:r>
                      <a:endParaRPr lang="en-US" dirty="0"/>
                    </a:p>
                  </a:txBody>
                  <a:tcPr marL="100149" marR="100149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Naïve</a:t>
                      </a:r>
                      <a:r>
                        <a:rPr lang="en-US" baseline="0" dirty="0" smtClean="0"/>
                        <a:t> Bayes</a:t>
                      </a:r>
                      <a:endParaRPr lang="en-US" dirty="0"/>
                    </a:p>
                  </a:txBody>
                  <a:tcPr marL="100149" marR="100149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0.798</a:t>
                      </a:r>
                      <a:endParaRPr lang="en-US" dirty="0"/>
                    </a:p>
                  </a:txBody>
                  <a:tcPr marL="100149" marR="100149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0.60</a:t>
                      </a:r>
                      <a:endParaRPr lang="en-US" dirty="0"/>
                    </a:p>
                  </a:txBody>
                  <a:tcPr marL="100149" marR="100149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0.33</a:t>
                      </a:r>
                      <a:endParaRPr lang="en-US" dirty="0"/>
                    </a:p>
                  </a:txBody>
                  <a:tcPr marL="100149" marR="100149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KNN</a:t>
                      </a:r>
                      <a:endParaRPr lang="en-US" dirty="0"/>
                    </a:p>
                  </a:txBody>
                  <a:tcPr marL="100149" marR="100149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0.797</a:t>
                      </a:r>
                      <a:endParaRPr lang="en-US" dirty="0"/>
                    </a:p>
                  </a:txBody>
                  <a:tcPr marL="100149" marR="100149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0.60</a:t>
                      </a:r>
                      <a:endParaRPr lang="en-US" dirty="0"/>
                    </a:p>
                  </a:txBody>
                  <a:tcPr marL="100149" marR="100149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0.31</a:t>
                      </a:r>
                      <a:endParaRPr lang="en-US" dirty="0"/>
                    </a:p>
                  </a:txBody>
                  <a:tcPr marL="100149" marR="100149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Logistic</a:t>
                      </a:r>
                      <a:endParaRPr lang="en-US" dirty="0"/>
                    </a:p>
                  </a:txBody>
                  <a:tcPr marL="100149" marR="100149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0.757</a:t>
                      </a:r>
                      <a:endParaRPr lang="en-US" dirty="0"/>
                    </a:p>
                  </a:txBody>
                  <a:tcPr marL="100149" marR="100149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0.47</a:t>
                      </a:r>
                      <a:endParaRPr lang="en-US" dirty="0"/>
                    </a:p>
                  </a:txBody>
                  <a:tcPr marL="100149" marR="100149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0.59</a:t>
                      </a:r>
                      <a:endParaRPr lang="en-US" dirty="0"/>
                    </a:p>
                  </a:txBody>
                  <a:tcPr marL="100149" marR="100149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SVM</a:t>
                      </a:r>
                      <a:endParaRPr lang="en-US" dirty="0"/>
                    </a:p>
                  </a:txBody>
                  <a:tcPr marL="100149" marR="100149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0.798</a:t>
                      </a:r>
                      <a:endParaRPr lang="en-US" dirty="0"/>
                    </a:p>
                  </a:txBody>
                  <a:tcPr marL="100149" marR="100149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0.60</a:t>
                      </a:r>
                      <a:endParaRPr lang="en-US" dirty="0"/>
                    </a:p>
                  </a:txBody>
                  <a:tcPr marL="100149" marR="100149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0.33</a:t>
                      </a:r>
                      <a:endParaRPr lang="en-US" dirty="0"/>
                    </a:p>
                  </a:txBody>
                  <a:tcPr marL="100149" marR="100149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Bootstrapped </a:t>
                      </a:r>
                      <a:r>
                        <a:rPr lang="en-US" baseline="0" dirty="0" smtClean="0">
                          <a:solidFill>
                            <a:schemeClr val="tx1"/>
                          </a:solidFill>
                        </a:rPr>
                        <a:t>Tree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00149" marR="100149"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0.732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00149" marR="100149"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0.44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00149" marR="100149"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0.66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00149" marR="100149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78926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923544"/>
          </a:xfrm>
        </p:spPr>
        <p:txBody>
          <a:bodyPr/>
          <a:lstStyle/>
          <a:p>
            <a:pPr algn="ctr"/>
            <a:r>
              <a:rPr lang="en-US" dirty="0" smtClean="0"/>
              <a:t>First round </a:t>
            </a:r>
            <a:r>
              <a:rPr lang="en-US" dirty="0"/>
              <a:t>m</a:t>
            </a:r>
            <a:r>
              <a:rPr lang="en-US" dirty="0" smtClean="0"/>
              <a:t>odel performances</a:t>
            </a:r>
            <a:endParaRPr lang="en-US" dirty="0"/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0716838"/>
              </p:ext>
            </p:extLst>
          </p:nvPr>
        </p:nvGraphicFramePr>
        <p:xfrm>
          <a:off x="838200" y="1825625"/>
          <a:ext cx="10515600" cy="22250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628900"/>
                <a:gridCol w="2628900"/>
                <a:gridCol w="2628900"/>
                <a:gridCol w="26289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Classifier</a:t>
                      </a:r>
                      <a:endParaRPr lang="en-US" dirty="0"/>
                    </a:p>
                  </a:txBody>
                  <a:tcPr marL="100149" marR="100149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Accuracy</a:t>
                      </a:r>
                      <a:endParaRPr lang="en-US" dirty="0"/>
                    </a:p>
                  </a:txBody>
                  <a:tcPr marL="100149" marR="100149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Precision</a:t>
                      </a:r>
                      <a:endParaRPr lang="en-US" dirty="0"/>
                    </a:p>
                  </a:txBody>
                  <a:tcPr marL="100149" marR="100149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Recall</a:t>
                      </a:r>
                      <a:endParaRPr lang="en-US" dirty="0"/>
                    </a:p>
                  </a:txBody>
                  <a:tcPr marL="100149" marR="100149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Naïve</a:t>
                      </a:r>
                      <a:r>
                        <a:rPr lang="en-US" baseline="0" dirty="0" smtClean="0"/>
                        <a:t> Bayes</a:t>
                      </a:r>
                      <a:endParaRPr lang="en-US" dirty="0"/>
                    </a:p>
                  </a:txBody>
                  <a:tcPr marL="100149" marR="100149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0.798</a:t>
                      </a:r>
                      <a:endParaRPr lang="en-US" dirty="0"/>
                    </a:p>
                  </a:txBody>
                  <a:tcPr marL="100149" marR="100149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0.60</a:t>
                      </a:r>
                      <a:endParaRPr lang="en-US" dirty="0"/>
                    </a:p>
                  </a:txBody>
                  <a:tcPr marL="100149" marR="100149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0.33</a:t>
                      </a:r>
                      <a:endParaRPr lang="en-US" dirty="0"/>
                    </a:p>
                  </a:txBody>
                  <a:tcPr marL="100149" marR="100149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KNN</a:t>
                      </a:r>
                      <a:endParaRPr lang="en-US" dirty="0"/>
                    </a:p>
                  </a:txBody>
                  <a:tcPr marL="100149" marR="100149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0.797</a:t>
                      </a:r>
                      <a:endParaRPr lang="en-US" dirty="0"/>
                    </a:p>
                  </a:txBody>
                  <a:tcPr marL="100149" marR="100149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0.60</a:t>
                      </a:r>
                      <a:endParaRPr lang="en-US" dirty="0"/>
                    </a:p>
                  </a:txBody>
                  <a:tcPr marL="100149" marR="100149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0.31</a:t>
                      </a:r>
                      <a:endParaRPr lang="en-US" dirty="0"/>
                    </a:p>
                  </a:txBody>
                  <a:tcPr marL="100149" marR="100149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Logistic</a:t>
                      </a:r>
                      <a:endParaRPr lang="en-US" dirty="0"/>
                    </a:p>
                  </a:txBody>
                  <a:tcPr marL="100149" marR="100149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0.757</a:t>
                      </a:r>
                      <a:endParaRPr lang="en-US" dirty="0"/>
                    </a:p>
                  </a:txBody>
                  <a:tcPr marL="100149" marR="100149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0.47</a:t>
                      </a:r>
                      <a:endParaRPr lang="en-US" dirty="0"/>
                    </a:p>
                  </a:txBody>
                  <a:tcPr marL="100149" marR="100149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0.59</a:t>
                      </a:r>
                      <a:endParaRPr lang="en-US" dirty="0"/>
                    </a:p>
                  </a:txBody>
                  <a:tcPr marL="100149" marR="100149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SVM</a:t>
                      </a:r>
                      <a:endParaRPr lang="en-US" dirty="0"/>
                    </a:p>
                  </a:txBody>
                  <a:tcPr marL="100149" marR="100149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0.798</a:t>
                      </a:r>
                      <a:endParaRPr lang="en-US" dirty="0"/>
                    </a:p>
                  </a:txBody>
                  <a:tcPr marL="100149" marR="100149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0.60</a:t>
                      </a:r>
                      <a:endParaRPr lang="en-US" dirty="0"/>
                    </a:p>
                  </a:txBody>
                  <a:tcPr marL="100149" marR="100149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0.33</a:t>
                      </a:r>
                      <a:endParaRPr lang="en-US" dirty="0"/>
                    </a:p>
                  </a:txBody>
                  <a:tcPr marL="100149" marR="100149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Bootstrapped</a:t>
                      </a:r>
                      <a:r>
                        <a:rPr lang="en-US" baseline="0" dirty="0" smtClean="0">
                          <a:solidFill>
                            <a:srgbClr val="FF0000"/>
                          </a:solidFill>
                        </a:rPr>
                        <a:t> Tree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marL="100149" marR="100149"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0.732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marL="100149" marR="100149"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0.44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marL="100149" marR="100149"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0.66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marL="100149" marR="100149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44303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More feature Engineering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500" dirty="0" smtClean="0"/>
              <a:t>Payment status itself not informative enough</a:t>
            </a:r>
          </a:p>
        </p:txBody>
      </p:sp>
    </p:spTree>
    <p:extLst>
      <p:ext uri="{BB962C8B-B14F-4D97-AF65-F5344CB8AC3E}">
        <p14:creationId xmlns:p14="http://schemas.microsoft.com/office/powerpoint/2010/main" val="1177252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More feature Engineering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500" dirty="0" smtClean="0"/>
              <a:t>Payment status itself not informative enough</a:t>
            </a:r>
          </a:p>
          <a:p>
            <a:r>
              <a:rPr lang="en-US" sz="2500" dirty="0" smtClean="0"/>
              <a:t>More important: </a:t>
            </a:r>
            <a:r>
              <a:rPr lang="en-US" sz="2500" b="1" dirty="0" smtClean="0">
                <a:solidFill>
                  <a:srgbClr val="FF0000"/>
                </a:solidFill>
              </a:rPr>
              <a:t>a person’s ability to pay</a:t>
            </a:r>
          </a:p>
        </p:txBody>
      </p:sp>
    </p:spTree>
    <p:extLst>
      <p:ext uri="{BB962C8B-B14F-4D97-AF65-F5344CB8AC3E}">
        <p14:creationId xmlns:p14="http://schemas.microsoft.com/office/powerpoint/2010/main" val="1370968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945776"/>
          </a:xfrm>
        </p:spPr>
        <p:txBody>
          <a:bodyPr/>
          <a:lstStyle/>
          <a:p>
            <a:pPr algn="ctr"/>
            <a:r>
              <a:rPr lang="en-US" dirty="0" smtClean="0"/>
              <a:t>Feature Engineering (cont.)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r>
              <a:rPr lang="en-US" sz="2500" dirty="0" err="1" smtClean="0">
                <a:solidFill>
                  <a:schemeClr val="tx1"/>
                </a:solidFill>
              </a:rPr>
              <a:t>gap</a:t>
            </a:r>
            <a:r>
              <a:rPr lang="en-US" sz="2500" baseline="-25000" dirty="0" err="1" smtClean="0">
                <a:solidFill>
                  <a:schemeClr val="tx1"/>
                </a:solidFill>
              </a:rPr>
              <a:t>i</a:t>
            </a:r>
            <a:r>
              <a:rPr lang="en-US" sz="2500" dirty="0" smtClean="0">
                <a:solidFill>
                  <a:schemeClr val="tx1"/>
                </a:solidFill>
              </a:rPr>
              <a:t> </a:t>
            </a:r>
            <a:r>
              <a:rPr lang="en-US" sz="2500" dirty="0">
                <a:solidFill>
                  <a:schemeClr val="tx1"/>
                </a:solidFill>
              </a:rPr>
              <a:t>= bill_amt</a:t>
            </a:r>
            <a:r>
              <a:rPr lang="en-US" sz="2500" baseline="-25000" dirty="0">
                <a:solidFill>
                  <a:schemeClr val="tx1"/>
                </a:solidFill>
              </a:rPr>
              <a:t>i</a:t>
            </a:r>
            <a:r>
              <a:rPr lang="en-US" sz="2500" dirty="0">
                <a:solidFill>
                  <a:schemeClr val="tx1"/>
                </a:solidFill>
              </a:rPr>
              <a:t> – pay_amt</a:t>
            </a:r>
            <a:r>
              <a:rPr lang="en-US" sz="2500" baseline="-25000" dirty="0">
                <a:solidFill>
                  <a:schemeClr val="tx1"/>
                </a:solidFill>
              </a:rPr>
              <a:t>i</a:t>
            </a:r>
            <a:r>
              <a:rPr lang="en-US" sz="2500" dirty="0">
                <a:solidFill>
                  <a:srgbClr val="FF0000"/>
                </a:solidFill>
              </a:rPr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4970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945776"/>
          </a:xfrm>
        </p:spPr>
        <p:txBody>
          <a:bodyPr/>
          <a:lstStyle/>
          <a:p>
            <a:pPr algn="ctr"/>
            <a:r>
              <a:rPr lang="en-US" dirty="0" smtClean="0"/>
              <a:t>Feature Engineering (cont.)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r>
              <a:rPr lang="en-US" sz="2500" dirty="0" smtClean="0">
                <a:solidFill>
                  <a:schemeClr val="tx1"/>
                </a:solidFill>
              </a:rPr>
              <a:t>gap</a:t>
            </a:r>
            <a:r>
              <a:rPr lang="en-US" sz="2500" baseline="-25000" dirty="0" smtClean="0">
                <a:solidFill>
                  <a:schemeClr val="tx1"/>
                </a:solidFill>
              </a:rPr>
              <a:t>i</a:t>
            </a:r>
            <a:r>
              <a:rPr lang="en-US" sz="2500" dirty="0" smtClean="0">
                <a:solidFill>
                  <a:schemeClr val="tx1"/>
                </a:solidFill>
              </a:rPr>
              <a:t> </a:t>
            </a:r>
            <a:r>
              <a:rPr lang="en-US" sz="2500" dirty="0">
                <a:solidFill>
                  <a:schemeClr val="tx1"/>
                </a:solidFill>
              </a:rPr>
              <a:t>= bill_amt</a:t>
            </a:r>
            <a:r>
              <a:rPr lang="en-US" sz="2500" baseline="-25000" dirty="0">
                <a:solidFill>
                  <a:schemeClr val="tx1"/>
                </a:solidFill>
              </a:rPr>
              <a:t>i</a:t>
            </a:r>
            <a:r>
              <a:rPr lang="en-US" sz="2500" dirty="0">
                <a:solidFill>
                  <a:schemeClr val="tx1"/>
                </a:solidFill>
              </a:rPr>
              <a:t> – pay_amt</a:t>
            </a:r>
            <a:r>
              <a:rPr lang="en-US" sz="2500" baseline="-25000" dirty="0">
                <a:solidFill>
                  <a:schemeClr val="tx1"/>
                </a:solidFill>
              </a:rPr>
              <a:t>i</a:t>
            </a:r>
            <a:r>
              <a:rPr lang="en-US" sz="2500" dirty="0">
                <a:solidFill>
                  <a:srgbClr val="FF0000"/>
                </a:solidFill>
              </a:rPr>
              <a:t> </a:t>
            </a:r>
          </a:p>
          <a:p>
            <a:endParaRPr lang="en-US" sz="2500" b="1" dirty="0" smtClean="0">
              <a:solidFill>
                <a:schemeClr val="tx1"/>
              </a:solidFill>
            </a:endParaRPr>
          </a:p>
          <a:p>
            <a:r>
              <a:rPr lang="en-US" sz="2500" b="1" dirty="0" smtClean="0">
                <a:solidFill>
                  <a:schemeClr val="tx1"/>
                </a:solidFill>
              </a:rPr>
              <a:t>gap_mean</a:t>
            </a:r>
            <a:r>
              <a:rPr lang="en-US" sz="2500" dirty="0" smtClean="0">
                <a:solidFill>
                  <a:schemeClr val="tx1"/>
                </a:solidFill>
              </a:rPr>
              <a:t> </a:t>
            </a:r>
            <a:r>
              <a:rPr lang="en-US" sz="2500" dirty="0">
                <a:solidFill>
                  <a:schemeClr val="tx1"/>
                </a:solidFill>
              </a:rPr>
              <a:t>= </a:t>
            </a:r>
            <a:r>
              <a:rPr lang="en-US" sz="2500" dirty="0" smtClean="0">
                <a:solidFill>
                  <a:schemeClr val="tx1"/>
                </a:solidFill>
              </a:rPr>
              <a:t>average of the gaps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2230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945776"/>
          </a:xfrm>
        </p:spPr>
        <p:txBody>
          <a:bodyPr/>
          <a:lstStyle/>
          <a:p>
            <a:pPr algn="ctr"/>
            <a:r>
              <a:rPr lang="en-US" dirty="0" smtClean="0"/>
              <a:t>Feature Engineering (cont.)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r>
              <a:rPr lang="en-US" sz="2500" dirty="0" smtClean="0">
                <a:solidFill>
                  <a:schemeClr val="tx1"/>
                </a:solidFill>
              </a:rPr>
              <a:t>gap</a:t>
            </a:r>
            <a:r>
              <a:rPr lang="en-US" sz="2500" baseline="-25000" dirty="0" smtClean="0">
                <a:solidFill>
                  <a:schemeClr val="tx1"/>
                </a:solidFill>
              </a:rPr>
              <a:t>i</a:t>
            </a:r>
            <a:r>
              <a:rPr lang="en-US" sz="2500" dirty="0" smtClean="0">
                <a:solidFill>
                  <a:schemeClr val="tx1"/>
                </a:solidFill>
              </a:rPr>
              <a:t> </a:t>
            </a:r>
            <a:r>
              <a:rPr lang="en-US" sz="2500" dirty="0">
                <a:solidFill>
                  <a:schemeClr val="tx1"/>
                </a:solidFill>
              </a:rPr>
              <a:t>= bill_amt</a:t>
            </a:r>
            <a:r>
              <a:rPr lang="en-US" sz="2500" baseline="-25000" dirty="0">
                <a:solidFill>
                  <a:schemeClr val="tx1"/>
                </a:solidFill>
              </a:rPr>
              <a:t>i</a:t>
            </a:r>
            <a:r>
              <a:rPr lang="en-US" sz="2500" dirty="0">
                <a:solidFill>
                  <a:schemeClr val="tx1"/>
                </a:solidFill>
              </a:rPr>
              <a:t> – pay_amt</a:t>
            </a:r>
            <a:r>
              <a:rPr lang="en-US" sz="2500" baseline="-25000" dirty="0">
                <a:solidFill>
                  <a:schemeClr val="tx1"/>
                </a:solidFill>
              </a:rPr>
              <a:t>i</a:t>
            </a:r>
            <a:r>
              <a:rPr lang="en-US" sz="2500" dirty="0">
                <a:solidFill>
                  <a:srgbClr val="FF0000"/>
                </a:solidFill>
              </a:rPr>
              <a:t> </a:t>
            </a:r>
          </a:p>
          <a:p>
            <a:endParaRPr lang="en-US" sz="2500" b="1" dirty="0" smtClean="0">
              <a:solidFill>
                <a:schemeClr val="tx1"/>
              </a:solidFill>
            </a:endParaRPr>
          </a:p>
          <a:p>
            <a:r>
              <a:rPr lang="en-US" sz="2500" b="1" dirty="0" smtClean="0">
                <a:solidFill>
                  <a:schemeClr val="tx1"/>
                </a:solidFill>
              </a:rPr>
              <a:t>gap_mean</a:t>
            </a:r>
            <a:r>
              <a:rPr lang="en-US" sz="2500" dirty="0" smtClean="0">
                <a:solidFill>
                  <a:schemeClr val="tx1"/>
                </a:solidFill>
              </a:rPr>
              <a:t> </a:t>
            </a:r>
            <a:r>
              <a:rPr lang="en-US" sz="2500" dirty="0">
                <a:solidFill>
                  <a:schemeClr val="tx1"/>
                </a:solidFill>
              </a:rPr>
              <a:t>= </a:t>
            </a:r>
            <a:r>
              <a:rPr lang="en-US" sz="2500" dirty="0" smtClean="0">
                <a:solidFill>
                  <a:schemeClr val="tx1"/>
                </a:solidFill>
              </a:rPr>
              <a:t>average of the gaps</a:t>
            </a:r>
          </a:p>
          <a:p>
            <a:r>
              <a:rPr lang="en-US" sz="2500" b="1" dirty="0" smtClean="0">
                <a:solidFill>
                  <a:schemeClr val="tx1"/>
                </a:solidFill>
              </a:rPr>
              <a:t>gap_std</a:t>
            </a:r>
            <a:r>
              <a:rPr lang="en-US" sz="2500" dirty="0" smtClean="0">
                <a:solidFill>
                  <a:schemeClr val="tx1"/>
                </a:solidFill>
              </a:rPr>
              <a:t> = standard deviation of the gaps</a:t>
            </a:r>
          </a:p>
        </p:txBody>
      </p:sp>
    </p:spTree>
    <p:extLst>
      <p:ext uri="{BB962C8B-B14F-4D97-AF65-F5344CB8AC3E}">
        <p14:creationId xmlns:p14="http://schemas.microsoft.com/office/powerpoint/2010/main" val="457281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500" dirty="0" smtClean="0"/>
              <a:t>$764 billion total US Credit card debt (2017 Q2)</a:t>
            </a:r>
            <a:r>
              <a:rPr lang="en-US" sz="2500" baseline="30000" dirty="0" smtClean="0"/>
              <a:t>1</a:t>
            </a:r>
            <a:endParaRPr lang="en-US" sz="2500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sz="1400" baseline="30000" dirty="0"/>
              <a:t>1</a:t>
            </a:r>
            <a:r>
              <a:rPr lang="en-US" sz="1400" dirty="0"/>
              <a:t> New York Fed Consumer Credit Panel/Equifax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431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945776"/>
          </a:xfrm>
        </p:spPr>
        <p:txBody>
          <a:bodyPr/>
          <a:lstStyle/>
          <a:p>
            <a:pPr algn="ctr"/>
            <a:r>
              <a:rPr lang="en-US" dirty="0" smtClean="0"/>
              <a:t>Feature Engineering (cont.)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r>
              <a:rPr lang="en-US" sz="2500" dirty="0" smtClean="0">
                <a:solidFill>
                  <a:schemeClr val="tx1"/>
                </a:solidFill>
              </a:rPr>
              <a:t>gap</a:t>
            </a:r>
            <a:r>
              <a:rPr lang="en-US" sz="2500" baseline="-25000" dirty="0" smtClean="0">
                <a:solidFill>
                  <a:schemeClr val="tx1"/>
                </a:solidFill>
              </a:rPr>
              <a:t>i</a:t>
            </a:r>
            <a:r>
              <a:rPr lang="en-US" sz="2500" dirty="0" smtClean="0">
                <a:solidFill>
                  <a:schemeClr val="tx1"/>
                </a:solidFill>
              </a:rPr>
              <a:t> </a:t>
            </a:r>
            <a:r>
              <a:rPr lang="en-US" sz="2500" dirty="0">
                <a:solidFill>
                  <a:schemeClr val="tx1"/>
                </a:solidFill>
              </a:rPr>
              <a:t>= bill_amt</a:t>
            </a:r>
            <a:r>
              <a:rPr lang="en-US" sz="2500" baseline="-25000" dirty="0">
                <a:solidFill>
                  <a:schemeClr val="tx1"/>
                </a:solidFill>
              </a:rPr>
              <a:t>i</a:t>
            </a:r>
            <a:r>
              <a:rPr lang="en-US" sz="2500" dirty="0">
                <a:solidFill>
                  <a:schemeClr val="tx1"/>
                </a:solidFill>
              </a:rPr>
              <a:t> – pay_amt</a:t>
            </a:r>
            <a:r>
              <a:rPr lang="en-US" sz="2500" baseline="-25000" dirty="0">
                <a:solidFill>
                  <a:schemeClr val="tx1"/>
                </a:solidFill>
              </a:rPr>
              <a:t>i</a:t>
            </a:r>
            <a:r>
              <a:rPr lang="en-US" sz="2500" dirty="0">
                <a:solidFill>
                  <a:srgbClr val="FF0000"/>
                </a:solidFill>
              </a:rPr>
              <a:t> </a:t>
            </a:r>
          </a:p>
          <a:p>
            <a:endParaRPr lang="en-US" sz="2500" b="1" dirty="0" smtClean="0">
              <a:solidFill>
                <a:schemeClr val="tx1"/>
              </a:solidFill>
            </a:endParaRPr>
          </a:p>
          <a:p>
            <a:r>
              <a:rPr lang="en-US" sz="2500" b="1" dirty="0" smtClean="0">
                <a:solidFill>
                  <a:schemeClr val="tx1"/>
                </a:solidFill>
              </a:rPr>
              <a:t>gap_mean</a:t>
            </a:r>
            <a:r>
              <a:rPr lang="en-US" sz="2500" dirty="0" smtClean="0">
                <a:solidFill>
                  <a:schemeClr val="tx1"/>
                </a:solidFill>
              </a:rPr>
              <a:t> </a:t>
            </a:r>
            <a:r>
              <a:rPr lang="en-US" sz="2500" dirty="0">
                <a:solidFill>
                  <a:schemeClr val="tx1"/>
                </a:solidFill>
              </a:rPr>
              <a:t>= </a:t>
            </a:r>
            <a:r>
              <a:rPr lang="en-US" sz="2500" dirty="0" smtClean="0">
                <a:solidFill>
                  <a:schemeClr val="tx1"/>
                </a:solidFill>
              </a:rPr>
              <a:t>average of the gaps</a:t>
            </a:r>
          </a:p>
          <a:p>
            <a:r>
              <a:rPr lang="en-US" sz="2500" b="1" dirty="0" smtClean="0">
                <a:solidFill>
                  <a:schemeClr val="tx1"/>
                </a:solidFill>
              </a:rPr>
              <a:t>gap_std</a:t>
            </a:r>
            <a:r>
              <a:rPr lang="en-US" sz="2500" dirty="0" smtClean="0">
                <a:solidFill>
                  <a:schemeClr val="tx1"/>
                </a:solidFill>
              </a:rPr>
              <a:t> = standard deviation of the gaps</a:t>
            </a:r>
          </a:p>
          <a:p>
            <a:r>
              <a:rPr lang="en-US" sz="2500" b="1" dirty="0" smtClean="0">
                <a:solidFill>
                  <a:schemeClr val="tx1"/>
                </a:solidFill>
              </a:rPr>
              <a:t>late_sudden_large_gap</a:t>
            </a:r>
            <a:r>
              <a:rPr lang="en-US" sz="2500" dirty="0"/>
              <a:t> </a:t>
            </a:r>
            <a:r>
              <a:rPr lang="en-US" sz="2500" dirty="0" smtClean="0"/>
              <a:t>= have gaps 0.7 </a:t>
            </a:r>
            <a:r>
              <a:rPr lang="en-US" sz="2500" dirty="0"/>
              <a:t>SD above gap </a:t>
            </a:r>
            <a:r>
              <a:rPr lang="en-US" sz="2500" dirty="0" smtClean="0"/>
              <a:t>mean</a:t>
            </a:r>
            <a:r>
              <a:rPr lang="en-US" dirty="0" smtClean="0"/>
              <a:t> </a:t>
            </a:r>
            <a:r>
              <a:rPr lang="en-US" b="1" dirty="0" smtClean="0"/>
              <a:t>AND</a:t>
            </a:r>
            <a:r>
              <a:rPr lang="en-US" sz="3200" dirty="0" smtClean="0"/>
              <a:t>					         </a:t>
            </a:r>
            <a:r>
              <a:rPr lang="en-US" dirty="0" smtClean="0"/>
              <a:t>l</a:t>
            </a:r>
            <a:r>
              <a:rPr lang="en-US" sz="2500" dirty="0" smtClean="0">
                <a:solidFill>
                  <a:schemeClr val="tx1"/>
                </a:solidFill>
              </a:rPr>
              <a:t>ate payment status last 2 months</a:t>
            </a:r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2108911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923544"/>
          </a:xfrm>
        </p:spPr>
        <p:txBody>
          <a:bodyPr/>
          <a:lstStyle/>
          <a:p>
            <a:pPr algn="ctr"/>
            <a:r>
              <a:rPr lang="en-US" dirty="0" smtClean="0"/>
              <a:t>Second Model Performance Comparison</a:t>
            </a:r>
            <a:endParaRPr lang="en-US" dirty="0"/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7111525"/>
              </p:ext>
            </p:extLst>
          </p:nvPr>
        </p:nvGraphicFramePr>
        <p:xfrm>
          <a:off x="914400" y="4192307"/>
          <a:ext cx="10515600" cy="222504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628900"/>
                <a:gridCol w="2628900"/>
                <a:gridCol w="2628900"/>
                <a:gridCol w="26289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Classifier</a:t>
                      </a:r>
                      <a:endParaRPr lang="en-US" dirty="0"/>
                    </a:p>
                  </a:txBody>
                  <a:tcPr marL="100149" marR="100149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Accuracy</a:t>
                      </a:r>
                      <a:endParaRPr lang="en-US" dirty="0"/>
                    </a:p>
                  </a:txBody>
                  <a:tcPr marL="100149" marR="100149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Precision</a:t>
                      </a:r>
                      <a:endParaRPr lang="en-US" dirty="0"/>
                    </a:p>
                  </a:txBody>
                  <a:tcPr marL="100149" marR="100149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Recall</a:t>
                      </a:r>
                      <a:endParaRPr lang="en-US" dirty="0"/>
                    </a:p>
                  </a:txBody>
                  <a:tcPr marL="100149" marR="100149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Naïve</a:t>
                      </a:r>
                      <a:r>
                        <a:rPr lang="en-US" baseline="0" dirty="0" smtClean="0"/>
                        <a:t> Bayes</a:t>
                      </a:r>
                      <a:endParaRPr lang="en-US" dirty="0"/>
                    </a:p>
                  </a:txBody>
                  <a:tcPr marL="100149" marR="100149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0.779</a:t>
                      </a:r>
                      <a:endParaRPr lang="en-US" dirty="0"/>
                    </a:p>
                  </a:txBody>
                  <a:tcPr marL="100149" marR="100149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0.52</a:t>
                      </a:r>
                      <a:endParaRPr lang="en-US" dirty="0"/>
                    </a:p>
                  </a:txBody>
                  <a:tcPr marL="100149" marR="100149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0.51</a:t>
                      </a:r>
                      <a:endParaRPr lang="en-US" dirty="0"/>
                    </a:p>
                  </a:txBody>
                  <a:tcPr marL="100149" marR="100149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KNN</a:t>
                      </a:r>
                      <a:endParaRPr lang="en-US" dirty="0"/>
                    </a:p>
                  </a:txBody>
                  <a:tcPr marL="100149" marR="100149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0.800</a:t>
                      </a:r>
                      <a:endParaRPr lang="en-US" dirty="0"/>
                    </a:p>
                  </a:txBody>
                  <a:tcPr marL="100149" marR="100149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0.63</a:t>
                      </a:r>
                      <a:endParaRPr lang="en-US" dirty="0"/>
                    </a:p>
                  </a:txBody>
                  <a:tcPr marL="100149" marR="100149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0.34</a:t>
                      </a:r>
                      <a:endParaRPr lang="en-US" dirty="0"/>
                    </a:p>
                  </a:txBody>
                  <a:tcPr marL="100149" marR="100149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Logistic</a:t>
                      </a:r>
                      <a:endParaRPr lang="en-US" dirty="0"/>
                    </a:p>
                  </a:txBody>
                  <a:tcPr marL="100149" marR="100149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0.743</a:t>
                      </a:r>
                      <a:endParaRPr lang="en-US" dirty="0"/>
                    </a:p>
                  </a:txBody>
                  <a:tcPr marL="100149" marR="100149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0.46</a:t>
                      </a:r>
                      <a:endParaRPr lang="en-US" dirty="0"/>
                    </a:p>
                  </a:txBody>
                  <a:tcPr marL="100149" marR="100149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0.61</a:t>
                      </a:r>
                      <a:endParaRPr lang="en-US" dirty="0"/>
                    </a:p>
                  </a:txBody>
                  <a:tcPr marL="100149" marR="100149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SVM</a:t>
                      </a:r>
                      <a:endParaRPr lang="en-US" dirty="0"/>
                    </a:p>
                  </a:txBody>
                  <a:tcPr marL="100149" marR="100149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0.774</a:t>
                      </a:r>
                      <a:endParaRPr lang="en-US" dirty="0"/>
                    </a:p>
                  </a:txBody>
                  <a:tcPr marL="100149" marR="100149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0.51</a:t>
                      </a:r>
                      <a:endParaRPr lang="en-US" dirty="0"/>
                    </a:p>
                  </a:txBody>
                  <a:tcPr marL="100149" marR="100149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0.51</a:t>
                      </a:r>
                      <a:endParaRPr lang="en-US" dirty="0"/>
                    </a:p>
                  </a:txBody>
                  <a:tcPr marL="100149" marR="100149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Bagged Tree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marL="100149" marR="100149"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0.704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marL="100149" marR="100149"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0.42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marL="100149" marR="100149"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0.71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marL="100149" marR="100149"/>
                </a:tc>
              </a:tr>
            </a:tbl>
          </a:graphicData>
        </a:graphic>
      </p:graphicFrame>
      <p:graphicFrame>
        <p:nvGraphicFramePr>
          <p:cNvPr id="4" name="Content Placeholder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0128412"/>
              </p:ext>
            </p:extLst>
          </p:nvPr>
        </p:nvGraphicFramePr>
        <p:xfrm>
          <a:off x="914400" y="1609344"/>
          <a:ext cx="10515600" cy="22250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628900"/>
                <a:gridCol w="2628900"/>
                <a:gridCol w="2628900"/>
                <a:gridCol w="26289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Classifier</a:t>
                      </a:r>
                      <a:endParaRPr lang="en-US" dirty="0"/>
                    </a:p>
                  </a:txBody>
                  <a:tcPr marL="100149" marR="100149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Accuracy</a:t>
                      </a:r>
                      <a:endParaRPr lang="en-US" dirty="0"/>
                    </a:p>
                  </a:txBody>
                  <a:tcPr marL="100149" marR="100149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Precision</a:t>
                      </a:r>
                      <a:endParaRPr lang="en-US" dirty="0"/>
                    </a:p>
                  </a:txBody>
                  <a:tcPr marL="100149" marR="100149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Recall</a:t>
                      </a:r>
                      <a:endParaRPr lang="en-US" dirty="0"/>
                    </a:p>
                  </a:txBody>
                  <a:tcPr marL="100149" marR="100149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Naïve</a:t>
                      </a:r>
                      <a:r>
                        <a:rPr lang="en-US" baseline="0" dirty="0" smtClean="0"/>
                        <a:t> Bayes</a:t>
                      </a:r>
                      <a:endParaRPr lang="en-US" dirty="0"/>
                    </a:p>
                  </a:txBody>
                  <a:tcPr marL="100149" marR="100149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0.798</a:t>
                      </a:r>
                      <a:endParaRPr lang="en-US" dirty="0"/>
                    </a:p>
                  </a:txBody>
                  <a:tcPr marL="100149" marR="100149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0.60</a:t>
                      </a:r>
                      <a:endParaRPr lang="en-US" dirty="0"/>
                    </a:p>
                  </a:txBody>
                  <a:tcPr marL="100149" marR="100149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0.33</a:t>
                      </a:r>
                      <a:endParaRPr lang="en-US" dirty="0"/>
                    </a:p>
                  </a:txBody>
                  <a:tcPr marL="100149" marR="100149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KNN</a:t>
                      </a:r>
                      <a:endParaRPr lang="en-US" dirty="0"/>
                    </a:p>
                  </a:txBody>
                  <a:tcPr marL="100149" marR="100149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0.797</a:t>
                      </a:r>
                      <a:endParaRPr lang="en-US" dirty="0"/>
                    </a:p>
                  </a:txBody>
                  <a:tcPr marL="100149" marR="100149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0.60</a:t>
                      </a:r>
                      <a:endParaRPr lang="en-US" dirty="0"/>
                    </a:p>
                  </a:txBody>
                  <a:tcPr marL="100149" marR="100149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0.31</a:t>
                      </a:r>
                      <a:endParaRPr lang="en-US" dirty="0"/>
                    </a:p>
                  </a:txBody>
                  <a:tcPr marL="100149" marR="100149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Logistic</a:t>
                      </a:r>
                      <a:endParaRPr lang="en-US" dirty="0"/>
                    </a:p>
                  </a:txBody>
                  <a:tcPr marL="100149" marR="100149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0.757</a:t>
                      </a:r>
                      <a:endParaRPr lang="en-US" dirty="0"/>
                    </a:p>
                  </a:txBody>
                  <a:tcPr marL="100149" marR="100149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0.47</a:t>
                      </a:r>
                      <a:endParaRPr lang="en-US" dirty="0"/>
                    </a:p>
                  </a:txBody>
                  <a:tcPr marL="100149" marR="100149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0.59</a:t>
                      </a:r>
                      <a:endParaRPr lang="en-US" dirty="0"/>
                    </a:p>
                  </a:txBody>
                  <a:tcPr marL="100149" marR="100149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SVM</a:t>
                      </a:r>
                      <a:endParaRPr lang="en-US" dirty="0"/>
                    </a:p>
                  </a:txBody>
                  <a:tcPr marL="100149" marR="100149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0.798</a:t>
                      </a:r>
                      <a:endParaRPr lang="en-US" dirty="0"/>
                    </a:p>
                  </a:txBody>
                  <a:tcPr marL="100149" marR="100149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0.60</a:t>
                      </a:r>
                      <a:endParaRPr lang="en-US" dirty="0"/>
                    </a:p>
                  </a:txBody>
                  <a:tcPr marL="100149" marR="100149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0.33</a:t>
                      </a:r>
                      <a:endParaRPr lang="en-US" dirty="0"/>
                    </a:p>
                  </a:txBody>
                  <a:tcPr marL="100149" marR="100149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Bagged</a:t>
                      </a:r>
                      <a:r>
                        <a:rPr lang="en-US" baseline="0" dirty="0" smtClean="0">
                          <a:solidFill>
                            <a:schemeClr val="tx1"/>
                          </a:solidFill>
                        </a:rPr>
                        <a:t> Tree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00149" marR="100149"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0.732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00149" marR="100149"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0.44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00149" marR="100149"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0.66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00149" marR="100149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03910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5956" y="151933"/>
            <a:ext cx="9461500" cy="652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974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Takeaways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Be wary of people who have consistently been late for at least 2 months on their payment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4214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Takeaways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Be wary of people who have consistently been late for at least 2 months on their payment</a:t>
            </a:r>
          </a:p>
          <a:p>
            <a:r>
              <a:rPr lang="en-US" dirty="0" smtClean="0"/>
              <a:t>Be wary of large bills that are not paid off </a:t>
            </a:r>
          </a:p>
        </p:txBody>
      </p:sp>
    </p:spTree>
    <p:extLst>
      <p:ext uri="{BB962C8B-B14F-4D97-AF65-F5344CB8AC3E}">
        <p14:creationId xmlns:p14="http://schemas.microsoft.com/office/powerpoint/2010/main" val="997413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Takeaways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Be wary of people who have consistently been late for at least 2 months on their payment</a:t>
            </a:r>
          </a:p>
          <a:p>
            <a:r>
              <a:rPr lang="en-US" dirty="0" smtClean="0"/>
              <a:t>Be wary of large bills that are not paid off </a:t>
            </a:r>
          </a:p>
          <a:p>
            <a:r>
              <a:rPr lang="en-US" dirty="0" smtClean="0"/>
              <a:t>But even better look at some metric that takes both into account</a:t>
            </a:r>
          </a:p>
        </p:txBody>
      </p:sp>
    </p:spTree>
    <p:extLst>
      <p:ext uri="{BB962C8B-B14F-4D97-AF65-F5344CB8AC3E}">
        <p14:creationId xmlns:p14="http://schemas.microsoft.com/office/powerpoint/2010/main" val="1326134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2341" y="1039906"/>
            <a:ext cx="10515600" cy="722500"/>
          </a:xfrm>
        </p:spPr>
        <p:txBody>
          <a:bodyPr>
            <a:noAutofit/>
          </a:bodyPr>
          <a:lstStyle/>
          <a:p>
            <a:pPr algn="ctr"/>
            <a:r>
              <a:rPr lang="en-US" sz="5000" dirty="0" smtClean="0"/>
              <a:t>Thanks!</a:t>
            </a:r>
            <a:br>
              <a:rPr lang="en-US" sz="5000" dirty="0" smtClean="0"/>
            </a:br>
            <a:endParaRPr lang="en-US" sz="5000" dirty="0"/>
          </a:p>
        </p:txBody>
      </p:sp>
      <p:sp>
        <p:nvSpPr>
          <p:cNvPr id="5" name="TextBox 4"/>
          <p:cNvSpPr txBox="1"/>
          <p:nvPr/>
        </p:nvSpPr>
        <p:spPr>
          <a:xfrm>
            <a:off x="4213412" y="1750994"/>
            <a:ext cx="36934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Any questions?</a:t>
            </a:r>
            <a:endParaRPr lang="en-US" sz="3200" dirty="0"/>
          </a:p>
        </p:txBody>
      </p:sp>
      <p:sp>
        <p:nvSpPr>
          <p:cNvPr id="6" name="TextBox 5"/>
          <p:cNvSpPr txBox="1"/>
          <p:nvPr/>
        </p:nvSpPr>
        <p:spPr>
          <a:xfrm>
            <a:off x="4195481" y="5199529"/>
            <a:ext cx="37113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</a:t>
            </a:r>
            <a:r>
              <a:rPr lang="en-US" dirty="0" smtClean="0"/>
              <a:t>ithub: willtseng12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4691" y="2567499"/>
            <a:ext cx="3390900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111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Appendix</a:t>
            </a:r>
            <a:br>
              <a:rPr lang="en-US" dirty="0" smtClean="0"/>
            </a:br>
            <a:r>
              <a:rPr lang="en-US" dirty="0" smtClean="0"/>
              <a:t>Regression Diagnostic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50255" y="1825625"/>
            <a:ext cx="869149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416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Problem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521388"/>
              </a:xfrm>
            </p:spPr>
            <p:txBody>
              <a:bodyPr>
                <a:normAutofit/>
              </a:bodyPr>
              <a:lstStyle/>
              <a:p>
                <a:r>
                  <a:rPr lang="en-US" sz="2500" dirty="0" smtClean="0"/>
                  <a:t>$764 billion total US Credit card debt (2017 Q2)</a:t>
                </a:r>
                <a:r>
                  <a:rPr lang="en-US" sz="2500" baseline="30000" dirty="0" smtClean="0"/>
                  <a:t>1</a:t>
                </a:r>
                <a:endParaRPr lang="en-US" sz="2500" dirty="0" smtClean="0"/>
              </a:p>
              <a:p>
                <a:r>
                  <a:rPr lang="en-US" sz="2500" dirty="0" smtClean="0"/>
                  <a:t>Credit card default rate  </a:t>
                </a:r>
                <a14:m>
                  <m:oMath xmlns:m="http://schemas.openxmlformats.org/officeDocument/2006/math">
                    <m:r>
                      <a:rPr lang="en-US" sz="25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≈</m:t>
                    </m:r>
                  </m:oMath>
                </a14:m>
                <a:r>
                  <a:rPr lang="en-US" sz="2500" dirty="0" smtClean="0"/>
                  <a:t> 2.4%</a:t>
                </a:r>
                <a:r>
                  <a:rPr lang="en-US" sz="2500" baseline="30000" dirty="0" smtClean="0"/>
                  <a:t>1</a:t>
                </a:r>
                <a:endParaRPr lang="en-US" sz="2500" dirty="0" smtClean="0"/>
              </a:p>
              <a:p>
                <a:endParaRPr lang="en-US" dirty="0" smtClean="0"/>
              </a:p>
              <a:p>
                <a:endParaRPr lang="en-US" dirty="0"/>
              </a:p>
              <a:p>
                <a:endParaRPr lang="en-US" dirty="0" smtClean="0"/>
              </a:p>
              <a:p>
                <a:endParaRPr lang="en-US" dirty="0"/>
              </a:p>
              <a:p>
                <a:endParaRPr lang="en-US" dirty="0" smtClean="0"/>
              </a:p>
              <a:p>
                <a:endParaRPr lang="en-US" dirty="0" smtClean="0"/>
              </a:p>
              <a:p>
                <a:r>
                  <a:rPr lang="en-US" sz="1400" baseline="30000" dirty="0" smtClean="0"/>
                  <a:t>1</a:t>
                </a:r>
                <a:r>
                  <a:rPr lang="en-US" sz="1400" dirty="0" smtClean="0"/>
                  <a:t> </a:t>
                </a:r>
                <a:r>
                  <a:rPr lang="en-US" sz="1400" dirty="0"/>
                  <a:t>New York Fed Consumer Credit </a:t>
                </a:r>
                <a:r>
                  <a:rPr lang="en-US" sz="1400" dirty="0" smtClean="0"/>
                  <a:t>Panel/Equifax</a:t>
                </a:r>
                <a:endParaRPr lang="en-US" sz="140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521388"/>
              </a:xfrm>
              <a:blipFill rotWithShape="0">
                <a:blip r:embed="rId3"/>
                <a:stretch>
                  <a:fillRect l="-870" t="-17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7528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Problem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500" dirty="0" smtClean="0"/>
                  <a:t>$764 billion total US Credit card debt (2017 Q2)</a:t>
                </a:r>
                <a:r>
                  <a:rPr lang="en-US" sz="2500" baseline="30000" dirty="0" smtClean="0"/>
                  <a:t>1</a:t>
                </a:r>
                <a:endParaRPr lang="en-US" sz="2500" dirty="0" smtClean="0"/>
              </a:p>
              <a:p>
                <a:r>
                  <a:rPr lang="en-US" sz="2500" dirty="0" smtClean="0"/>
                  <a:t>Credit card default rate  </a:t>
                </a:r>
                <a14:m>
                  <m:oMath xmlns:m="http://schemas.openxmlformats.org/officeDocument/2006/math">
                    <m:r>
                      <a:rPr lang="en-US" sz="25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≈</m:t>
                    </m:r>
                  </m:oMath>
                </a14:m>
                <a:r>
                  <a:rPr lang="en-US" sz="2500" dirty="0" smtClean="0"/>
                  <a:t> 2.4%</a:t>
                </a:r>
                <a:r>
                  <a:rPr lang="en-US" sz="2500" baseline="30000" dirty="0" smtClean="0"/>
                  <a:t>1</a:t>
                </a:r>
                <a:endParaRPr lang="en-US" sz="2500" dirty="0" smtClean="0"/>
              </a:p>
              <a:p>
                <a14:m>
                  <m:oMath xmlns:m="http://schemas.openxmlformats.org/officeDocument/2006/math">
                    <m:r>
                      <a:rPr lang="en-US" sz="40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≈ </m:t>
                    </m:r>
                  </m:oMath>
                </a14:m>
                <a:r>
                  <a:rPr lang="en-US" sz="4000" dirty="0" smtClean="0">
                    <a:solidFill>
                      <a:srgbClr val="FF0000"/>
                    </a:solidFill>
                  </a:rPr>
                  <a:t>$18.3 billion </a:t>
                </a:r>
                <a:r>
                  <a:rPr lang="en-US" sz="2500" dirty="0" smtClean="0"/>
                  <a:t>total debt defaulted</a:t>
                </a:r>
              </a:p>
              <a:p>
                <a:endParaRPr lang="en-US" sz="2500" dirty="0"/>
              </a:p>
              <a:p>
                <a:endParaRPr lang="en-US" sz="2500" dirty="0" smtClean="0"/>
              </a:p>
              <a:p>
                <a:endParaRPr lang="en-US" sz="2500" dirty="0"/>
              </a:p>
              <a:p>
                <a:endParaRPr lang="en-US" sz="2500" dirty="0" smtClean="0"/>
              </a:p>
              <a:p>
                <a:endParaRPr lang="en-US" sz="2500" dirty="0"/>
              </a:p>
              <a:p>
                <a:r>
                  <a:rPr lang="en-US" sz="1400" baseline="30000" dirty="0" smtClean="0"/>
                  <a:t>1</a:t>
                </a:r>
                <a:r>
                  <a:rPr lang="en-US" sz="1400" dirty="0" smtClean="0"/>
                  <a:t> New </a:t>
                </a:r>
                <a:r>
                  <a:rPr lang="en-US" sz="1400" dirty="0"/>
                  <a:t>York Fed Consumer Credit Panel/Equifax</a:t>
                </a:r>
                <a:endParaRPr lang="en-US" sz="1400" dirty="0" smtClean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870" t="-1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4774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3912" y="2136775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How can we predict </a:t>
            </a:r>
            <a:br>
              <a:rPr lang="en-US" dirty="0" smtClean="0"/>
            </a:br>
            <a:r>
              <a:rPr lang="en-US" dirty="0" smtClean="0"/>
              <a:t>credit card defaults and what are its</a:t>
            </a:r>
            <a:br>
              <a:rPr lang="en-US" dirty="0" smtClean="0"/>
            </a:br>
            <a:r>
              <a:rPr lang="en-US" dirty="0" smtClean="0"/>
              <a:t>strongest predictors?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7862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500" dirty="0" smtClean="0"/>
              <a:t>30,000 data points of credit </a:t>
            </a:r>
            <a:r>
              <a:rPr lang="en-US" sz="2500" dirty="0"/>
              <a:t>card </a:t>
            </a:r>
            <a:r>
              <a:rPr lang="en-US" sz="2500" dirty="0" smtClean="0"/>
              <a:t>clients payment history and default outcomes </a:t>
            </a:r>
            <a:r>
              <a:rPr lang="en-US" sz="2500" dirty="0"/>
              <a:t>in Taiwan from April 2005 to September 2005.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58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500" dirty="0" smtClean="0"/>
              <a:t>30,000 data points of credit </a:t>
            </a:r>
            <a:r>
              <a:rPr lang="en-US" sz="2500" dirty="0"/>
              <a:t>card </a:t>
            </a:r>
            <a:r>
              <a:rPr lang="en-US" sz="2500" dirty="0" smtClean="0"/>
              <a:t>clients payment history and default outcomes </a:t>
            </a:r>
            <a:r>
              <a:rPr lang="en-US" sz="2500" dirty="0"/>
              <a:t>in Taiwan from April 2005 to September 2005</a:t>
            </a:r>
            <a:r>
              <a:rPr lang="en-US" sz="2500" dirty="0" smtClean="0"/>
              <a:t>.</a:t>
            </a:r>
          </a:p>
          <a:p>
            <a:r>
              <a:rPr lang="en-US" sz="2500" dirty="0" smtClean="0"/>
              <a:t>6636 default observations (22.12%)</a:t>
            </a:r>
          </a:p>
          <a:p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 smtClean="0"/>
              <a:t>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03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Features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4519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Features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5958" y="1643063"/>
            <a:ext cx="6750916" cy="4740006"/>
          </a:xfrm>
        </p:spPr>
      </p:pic>
    </p:spTree>
    <p:extLst>
      <p:ext uri="{BB962C8B-B14F-4D97-AF65-F5344CB8AC3E}">
        <p14:creationId xmlns:p14="http://schemas.microsoft.com/office/powerpoint/2010/main" val="610015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3468</TotalTime>
  <Words>1486</Words>
  <Application>Microsoft Macintosh PowerPoint</Application>
  <PresentationFormat>Widescreen</PresentationFormat>
  <Paragraphs>262</Paragraphs>
  <Slides>27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Arial</vt:lpstr>
      <vt:lpstr>Calibri</vt:lpstr>
      <vt:lpstr>Calibri Light</vt:lpstr>
      <vt:lpstr>Cambria Math</vt:lpstr>
      <vt:lpstr>Office Theme</vt:lpstr>
      <vt:lpstr>Predicting Credit Card Loan Defaults</vt:lpstr>
      <vt:lpstr>Problem</vt:lpstr>
      <vt:lpstr>Problem</vt:lpstr>
      <vt:lpstr>Problem</vt:lpstr>
      <vt:lpstr>How can we predict  credit card defaults and what are its strongest predictors?</vt:lpstr>
      <vt:lpstr>Data</vt:lpstr>
      <vt:lpstr>Data</vt:lpstr>
      <vt:lpstr>Features</vt:lpstr>
      <vt:lpstr>Features</vt:lpstr>
      <vt:lpstr>Features</vt:lpstr>
      <vt:lpstr>Features</vt:lpstr>
      <vt:lpstr>Model</vt:lpstr>
      <vt:lpstr>First round model performances</vt:lpstr>
      <vt:lpstr>First round model performances</vt:lpstr>
      <vt:lpstr>More feature Engineering</vt:lpstr>
      <vt:lpstr>More feature Engineering</vt:lpstr>
      <vt:lpstr>Feature Engineering (cont.)</vt:lpstr>
      <vt:lpstr>Feature Engineering (cont.)</vt:lpstr>
      <vt:lpstr>Feature Engineering (cont.)</vt:lpstr>
      <vt:lpstr>Feature Engineering (cont.)</vt:lpstr>
      <vt:lpstr>Second Model Performance Comparison</vt:lpstr>
      <vt:lpstr>PowerPoint Presentation</vt:lpstr>
      <vt:lpstr>Takeaways</vt:lpstr>
      <vt:lpstr>Takeaways</vt:lpstr>
      <vt:lpstr>Takeaways</vt:lpstr>
      <vt:lpstr>Thanks! </vt:lpstr>
      <vt:lpstr>Appendix Regression Diagnostic</vt:lpstr>
    </vt:vector>
  </TitlesOfParts>
  <Company/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TsengWilliam</dc:creator>
  <cp:lastModifiedBy>TsengWilliam</cp:lastModifiedBy>
  <cp:revision>59</cp:revision>
  <dcterms:created xsi:type="dcterms:W3CDTF">2017-07-31T17:02:15Z</dcterms:created>
  <dcterms:modified xsi:type="dcterms:W3CDTF">2017-08-06T01:20:13Z</dcterms:modified>
</cp:coreProperties>
</file>